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3" r:id="rId5"/>
    <p:sldId id="266" r:id="rId6"/>
    <p:sldId id="264" r:id="rId7"/>
    <p:sldId id="265" r:id="rId8"/>
    <p:sldId id="260" r:id="rId9"/>
    <p:sldId id="269" r:id="rId10"/>
    <p:sldId id="270" r:id="rId11"/>
    <p:sldId id="271" r:id="rId12"/>
    <p:sldId id="261" r:id="rId13"/>
    <p:sldId id="273" r:id="rId14"/>
    <p:sldId id="272" r:id="rId15"/>
    <p:sldId id="274" r:id="rId16"/>
    <p:sldId id="275" r:id="rId17"/>
    <p:sldId id="276" r:id="rId18"/>
    <p:sldId id="282" r:id="rId19"/>
    <p:sldId id="262" r:id="rId20"/>
    <p:sldId id="28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1433"/>
    <a:srgbClr val="425C8F"/>
    <a:srgbClr val="061C52"/>
    <a:srgbClr val="0F1221"/>
    <a:srgbClr val="050102"/>
    <a:srgbClr val="000000"/>
    <a:srgbClr val="B6C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46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E1B26-6A74-492D-B04F-94149A6AB4F8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11CD-7E61-4104-986A-C7D1C4657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6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40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1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57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0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3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3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6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5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4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49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8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6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6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3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8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35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9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8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srgbClr val="331433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rgbClr val="331433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563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92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2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5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7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598E-1133-4548-9FE0-915161A3608D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2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stBlackCat/VirtualCamp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1310" y="2280677"/>
            <a:ext cx="11691956" cy="4499685"/>
            <a:chOff x="738960" y="2718827"/>
            <a:chExt cx="11691956" cy="4499685"/>
          </a:xfrm>
        </p:grpSpPr>
        <p:sp>
          <p:nvSpPr>
            <p:cNvPr id="5" name="文本框 4"/>
            <p:cNvSpPr txBox="1"/>
            <p:nvPr/>
          </p:nvSpPr>
          <p:spPr>
            <a:xfrm>
              <a:off x="1043383" y="2718827"/>
              <a:ext cx="7488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虚拟校园软件系统</a:t>
              </a:r>
              <a:endParaRPr lang="zh-CN" altLang="en-US" sz="4800" b="1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697247"/>
              <a:ext cx="65004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计算机科学与工程学院</a:t>
              </a:r>
              <a:r>
                <a:rPr lang="en-US" altLang="zh-CN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2019-2020-1</a:t>
              </a:r>
              <a:r>
                <a:rPr lang="zh-CN" altLang="en-US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短学期课程设计</a:t>
              </a: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431530" y="6102724"/>
              <a:ext cx="3893101" cy="1115788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2795" y="6102724"/>
              <a:ext cx="40081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组长：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09017229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王新宇</a:t>
              </a:r>
              <a:endParaRPr lang="en-US" altLang="zh-CN" sz="1600" dirty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组员：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09017231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毛泊涵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09017232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刘晓臻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           09017233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银雪岑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09017223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张浩飞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           09017236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胡嘉铭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09017235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万家铖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9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5269" y="2135333"/>
            <a:ext cx="7459224" cy="3848217"/>
            <a:chOff x="722831" y="1462187"/>
            <a:chExt cx="6330822" cy="3148120"/>
          </a:xfrm>
        </p:grpSpPr>
        <p:grpSp>
          <p:nvGrpSpPr>
            <p:cNvPr id="6" name="组合 5"/>
            <p:cNvGrpSpPr/>
            <p:nvPr/>
          </p:nvGrpSpPr>
          <p:grpSpPr>
            <a:xfrm>
              <a:off x="722831" y="1462187"/>
              <a:ext cx="768157" cy="708592"/>
              <a:chOff x="764534" y="1625600"/>
              <a:chExt cx="1024209" cy="944788"/>
            </a:xfrm>
          </p:grpSpPr>
          <p:grpSp>
            <p:nvGrpSpPr>
              <p:cNvPr id="7" name="组合 6"/>
              <p:cNvGrpSpPr/>
              <p:nvPr/>
            </p:nvGrpSpPr>
            <p:grpSpPr>
              <a:xfrm rot="16200000">
                <a:off x="804245" y="1585889"/>
                <a:ext cx="944788" cy="1024209"/>
                <a:chOff x="764788" y="1059582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椭圆 8"/>
                <p:cNvSpPr/>
                <p:nvPr/>
              </p:nvSpPr>
              <p:spPr>
                <a:xfrm>
                  <a:off x="834850" y="1135533"/>
                  <a:ext cx="1418020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10" name="椭圆 8"/>
                <p:cNvSpPr/>
                <p:nvPr/>
              </p:nvSpPr>
              <p:spPr>
                <a:xfrm>
                  <a:off x="764788" y="1059582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024649" y="1774826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1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41045" y="2266865"/>
              <a:ext cx="768157" cy="708591"/>
              <a:chOff x="788819" y="2698504"/>
              <a:chExt cx="1024209" cy="944788"/>
            </a:xfrm>
          </p:grpSpPr>
          <p:grpSp>
            <p:nvGrpSpPr>
              <p:cNvPr id="12" name="组合 11"/>
              <p:cNvGrpSpPr/>
              <p:nvPr/>
            </p:nvGrpSpPr>
            <p:grpSpPr>
              <a:xfrm rot="16200000">
                <a:off x="828530" y="2658793"/>
                <a:ext cx="944788" cy="1024209"/>
                <a:chOff x="743000" y="-19874"/>
                <a:chExt cx="1558144" cy="1689123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8"/>
                <p:cNvSpPr/>
                <p:nvPr/>
              </p:nvSpPr>
              <p:spPr>
                <a:xfrm>
                  <a:off x="834846" y="56075"/>
                  <a:ext cx="1418020" cy="153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15" name="椭圆 8"/>
                <p:cNvSpPr/>
                <p:nvPr/>
              </p:nvSpPr>
              <p:spPr>
                <a:xfrm>
                  <a:off x="743000" y="-19874"/>
                  <a:ext cx="1558144" cy="1689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1061327" y="2910493"/>
                <a:ext cx="47919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2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75584" y="3084289"/>
              <a:ext cx="768157" cy="708592"/>
              <a:chOff x="834872" y="3788398"/>
              <a:chExt cx="1024209" cy="944788"/>
            </a:xfrm>
          </p:grpSpPr>
          <p:grpSp>
            <p:nvGrpSpPr>
              <p:cNvPr id="17" name="组合 16"/>
              <p:cNvGrpSpPr/>
              <p:nvPr/>
            </p:nvGrpSpPr>
            <p:grpSpPr>
              <a:xfrm rot="16200000">
                <a:off x="874583" y="3748687"/>
                <a:ext cx="944788" cy="1024209"/>
                <a:chOff x="753036" y="-1086808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8"/>
                <p:cNvSpPr/>
                <p:nvPr/>
              </p:nvSpPr>
              <p:spPr>
                <a:xfrm>
                  <a:off x="823099" y="-1010858"/>
                  <a:ext cx="1418021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20" name="椭圆 8"/>
                <p:cNvSpPr/>
                <p:nvPr/>
              </p:nvSpPr>
              <p:spPr>
                <a:xfrm>
                  <a:off x="753036" y="-1086808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1137624" y="3937623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3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10123" y="3901715"/>
              <a:ext cx="768157" cy="708592"/>
              <a:chOff x="880924" y="4878302"/>
              <a:chExt cx="1024209" cy="944788"/>
            </a:xfrm>
          </p:grpSpPr>
          <p:grpSp>
            <p:nvGrpSpPr>
              <p:cNvPr id="22" name="组合 21"/>
              <p:cNvGrpSpPr/>
              <p:nvPr/>
            </p:nvGrpSpPr>
            <p:grpSpPr>
              <a:xfrm rot="16200000">
                <a:off x="920635" y="4838591"/>
                <a:ext cx="944788" cy="1024209"/>
                <a:chOff x="763054" y="-2053687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" name="椭圆 8"/>
                <p:cNvSpPr/>
                <p:nvPr/>
              </p:nvSpPr>
              <p:spPr>
                <a:xfrm>
                  <a:off x="833117" y="-1977737"/>
                  <a:ext cx="1418021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25" name="椭圆 8"/>
                <p:cNvSpPr/>
                <p:nvPr/>
              </p:nvSpPr>
              <p:spPr>
                <a:xfrm>
                  <a:off x="763054" y="-2053687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1102328" y="5027527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4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5"/>
            <p:cNvSpPr txBox="1"/>
            <p:nvPr/>
          </p:nvSpPr>
          <p:spPr>
            <a:xfrm>
              <a:off x="1641670" y="1578701"/>
              <a:ext cx="5411983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DatabaseConnection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类来封装数据库连接操作，使用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DatabaseAction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类来封装数据库具体操作；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1641670" y="2373218"/>
              <a:ext cx="5411983" cy="21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每一个数据库操作均对应一个函数，与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UTIL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Message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类型一一对应；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1641670" y="3179454"/>
              <a:ext cx="5411983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函数均直接传入一个实体对象，若需要传出消息则直接通过修改实体对象传出，若仅涉及修改操作则传出成功或失败（修改类型）；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1641669" y="4059800"/>
              <a:ext cx="5411983" cy="21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数据库模块仅涉及对象修改，不涉及与服务端的传输，封装性良好，适合分工合作。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数据库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err="1" smtClean="0">
                <a:effectLst/>
                <a:latin typeface="Calibri" panose="020F0502020204030204" pitchFamily="34" charset="0"/>
              </a:rPr>
              <a:t>DataBase</a:t>
            </a:r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 Module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44112"/>
          <a:stretch/>
        </p:blipFill>
        <p:spPr>
          <a:xfrm>
            <a:off x="8052031" y="1943209"/>
            <a:ext cx="3675371" cy="40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服务端线程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>
                <a:effectLst/>
                <a:latin typeface="Calibri" panose="020F0502020204030204" pitchFamily="34" charset="0"/>
              </a:rPr>
              <a:t>Server</a:t>
            </a:r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 Thread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7834" y="1971585"/>
            <a:ext cx="44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服务</a:t>
            </a:r>
            <a:r>
              <a:rPr lang="zh-CN" altLang="en-US" dirty="0" smtClean="0">
                <a:solidFill>
                  <a:schemeClr val="bg1"/>
                </a:solidFill>
              </a:rPr>
              <a:t>端实时监听，每当有一个客户端连接均建立一个独立的线程；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5" y="1545586"/>
            <a:ext cx="4864774" cy="159135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607833" y="3624981"/>
            <a:ext cx="442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客户端一旦建立连接，此线程将在登录成功后一直运行，并且根据客户端发送对象的类型进行不同的操作；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73" y="3330146"/>
            <a:ext cx="4800676" cy="329836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607832" y="5192114"/>
            <a:ext cx="44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封装良好，添加一个操作需求仅需在</a:t>
            </a:r>
            <a:r>
              <a:rPr lang="en-US" altLang="zh-CN" dirty="0" smtClean="0">
                <a:solidFill>
                  <a:schemeClr val="bg1"/>
                </a:solidFill>
              </a:rPr>
              <a:t>switch</a:t>
            </a:r>
            <a:r>
              <a:rPr lang="zh-CN" altLang="en-US" dirty="0" smtClean="0">
                <a:solidFill>
                  <a:schemeClr val="bg1"/>
                </a:solidFill>
              </a:rPr>
              <a:t>语句下添加代码块；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96121" y="3410389"/>
            <a:ext cx="4011370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系统展示</a:t>
            </a:r>
            <a:endParaRPr lang="en-US" altLang="ko-KR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03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界面</a:t>
            </a:r>
            <a:r>
              <a:rPr lang="en-US" altLang="zh-CN" sz="900" b="0" dirty="0" smtClean="0">
                <a:effectLst/>
                <a:latin typeface="Calibri" panose="020F0502020204030204" pitchFamily="34" charset="0"/>
              </a:rPr>
              <a:t>UI</a:t>
            </a:r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展示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03-1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前端设计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学生界面展示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管理员界面展示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前端设计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Interface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62" y="1585283"/>
            <a:ext cx="2150507" cy="15759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4075" y="2111718"/>
            <a:ext cx="489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每个独立的界面均新建一个包，主类均继承</a:t>
            </a:r>
            <a:r>
              <a:rPr lang="en-US" altLang="zh-CN" dirty="0" err="1" smtClean="0">
                <a:solidFill>
                  <a:schemeClr val="bg1"/>
                </a:solidFill>
              </a:rPr>
              <a:t>JPanel</a:t>
            </a:r>
            <a:r>
              <a:rPr lang="zh-CN" altLang="en-US" dirty="0" smtClean="0">
                <a:solidFill>
                  <a:schemeClr val="bg1"/>
                </a:solidFill>
              </a:rPr>
              <a:t>，以方便分工与主界面添加；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94075" y="3527764"/>
            <a:ext cx="489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使用单例模式与</a:t>
            </a:r>
            <a:r>
              <a:rPr lang="en-US" altLang="zh-CN" dirty="0" smtClean="0">
                <a:solidFill>
                  <a:schemeClr val="bg1"/>
                </a:solidFill>
              </a:rPr>
              <a:t>MVC</a:t>
            </a:r>
            <a:r>
              <a:rPr lang="zh-CN" altLang="en-US" dirty="0" smtClean="0">
                <a:solidFill>
                  <a:schemeClr val="bg1"/>
                </a:solidFill>
              </a:rPr>
              <a:t>模式进行本地数据通信，</a:t>
            </a:r>
            <a:r>
              <a:rPr lang="en-US" altLang="zh-CN" dirty="0" smtClean="0">
                <a:solidFill>
                  <a:schemeClr val="bg1"/>
                </a:solidFill>
              </a:rPr>
              <a:t>Common</a:t>
            </a:r>
            <a:r>
              <a:rPr lang="zh-CN" altLang="en-US" dirty="0" smtClean="0">
                <a:solidFill>
                  <a:schemeClr val="bg1"/>
                </a:solidFill>
              </a:rPr>
              <a:t>类为单例类，每个客户端实体均只有一个数据实体实例；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03" y="3454555"/>
            <a:ext cx="4256959" cy="304976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794074" y="5145341"/>
            <a:ext cx="489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根据不同的用户权限等级添加不同的</a:t>
            </a:r>
            <a:r>
              <a:rPr lang="en-US" altLang="zh-CN" dirty="0" smtClean="0">
                <a:solidFill>
                  <a:schemeClr val="bg1"/>
                </a:solidFill>
              </a:rPr>
              <a:t>Panel</a:t>
            </a:r>
            <a:r>
              <a:rPr lang="zh-CN" altLang="en-US" dirty="0" smtClean="0">
                <a:solidFill>
                  <a:schemeClr val="bg1"/>
                </a:solidFill>
              </a:rPr>
              <a:t>至主界面；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8" y="2249924"/>
            <a:ext cx="3810330" cy="30482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9335" y="6124754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登录界面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49" y="1628099"/>
            <a:ext cx="5775861" cy="415862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498135" y="6124753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主</a:t>
            </a:r>
            <a:r>
              <a:rPr lang="zh-CN" altLang="en-US" dirty="0">
                <a:solidFill>
                  <a:schemeClr val="bg1"/>
                </a:solidFill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649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3" y="1793146"/>
            <a:ext cx="5596781" cy="4029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9335" y="6124754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图书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5" y="1793146"/>
            <a:ext cx="5613473" cy="40417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9903" y="6136891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教务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9" y="1604513"/>
            <a:ext cx="5523301" cy="39767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4801" y="5943599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商店界面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02" y="1604512"/>
            <a:ext cx="5523301" cy="39767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4884" y="5943599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银行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17" y="1689630"/>
            <a:ext cx="5680650" cy="40900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3091" y="6047117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商店</a:t>
            </a:r>
            <a:r>
              <a:rPr lang="zh-CN" altLang="en-US" dirty="0">
                <a:solidFill>
                  <a:schemeClr val="bg1"/>
                </a:solidFill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管理员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90" y="1620617"/>
            <a:ext cx="5776501" cy="41590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98072" y="6047117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图书</a:t>
            </a:r>
            <a:r>
              <a:rPr lang="zh-CN" altLang="en-US" dirty="0" smtClean="0">
                <a:solidFill>
                  <a:schemeClr val="bg1"/>
                </a:solidFill>
              </a:rPr>
              <a:t>管理界面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管理员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81" y="1438649"/>
            <a:ext cx="6843952" cy="49276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9589" y="6469813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教务</a:t>
            </a:r>
            <a:r>
              <a:rPr lang="zh-CN" altLang="en-US" dirty="0" smtClean="0">
                <a:solidFill>
                  <a:schemeClr val="bg1"/>
                </a:solidFill>
              </a:rPr>
              <a:t>管理界面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69061" y="3435668"/>
            <a:ext cx="3465490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小组心得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04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031973" y="280072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心得与体会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88426" y="6185140"/>
            <a:ext cx="691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hlinkClick r:id="rId3"/>
              </a:rPr>
              <a:t>项目仓库：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://github.com/LostBlackCat/VirtualCampus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âgithub logo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46" y="5992771"/>
            <a:ext cx="754069" cy="75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859623" y="164612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INDEX TITLE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859623" y="215078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>
                <a:effectLst/>
                <a:latin typeface="Calibri" panose="020F0502020204030204" pitchFamily="34" charset="0"/>
              </a:rPr>
              <a:t>Catch the feel of design in contemporary colors and </a:t>
            </a:r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styles</a:t>
            </a:r>
            <a:endParaRPr lang="en-US" altLang="ko-KR" sz="7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 rot="18900000">
            <a:off x="4599802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06620" y="3062856"/>
            <a:ext cx="11378761" cy="2618229"/>
            <a:chOff x="201930" y="3062856"/>
            <a:chExt cx="11378761" cy="2618229"/>
          </a:xfrm>
        </p:grpSpPr>
        <p:grpSp>
          <p:nvGrpSpPr>
            <p:cNvPr id="24" name="原创设计师QQ69613753    _6"/>
            <p:cNvGrpSpPr/>
            <p:nvPr/>
          </p:nvGrpSpPr>
          <p:grpSpPr>
            <a:xfrm>
              <a:off x="201930" y="3176653"/>
              <a:ext cx="3838131" cy="727986"/>
              <a:chOff x="640080" y="2297933"/>
              <a:chExt cx="3838131" cy="72798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Development Overview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659864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开发总览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27" name="原创设计师QQ69613753    _7"/>
            <p:cNvGrpSpPr/>
            <p:nvPr/>
          </p:nvGrpSpPr>
          <p:grpSpPr>
            <a:xfrm>
              <a:off x="201930" y="4859892"/>
              <a:ext cx="3838131" cy="727986"/>
              <a:chOff x="640080" y="2297933"/>
              <a:chExt cx="3838131" cy="72798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System Demonstration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659864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系统演示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30" name="原创设计师QQ69613753    _8"/>
            <p:cNvGrpSpPr/>
            <p:nvPr/>
          </p:nvGrpSpPr>
          <p:grpSpPr>
            <a:xfrm>
              <a:off x="7742560" y="3176653"/>
              <a:ext cx="3838131" cy="727986"/>
              <a:chOff x="640080" y="2297933"/>
              <a:chExt cx="3838131" cy="72798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System Introduction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40080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系统简介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33" name="原创设计师QQ69613753    _9"/>
            <p:cNvGrpSpPr/>
            <p:nvPr/>
          </p:nvGrpSpPr>
          <p:grpSpPr>
            <a:xfrm>
              <a:off x="7742560" y="4859892"/>
              <a:ext cx="3838131" cy="727986"/>
              <a:chOff x="640080" y="2297933"/>
              <a:chExt cx="3838131" cy="72798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Group Experience.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40080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组</a:t>
                </a:r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内心得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sp>
          <p:nvSpPr>
            <p:cNvPr id="36" name="原创设计师QQ69613753    _10"/>
            <p:cNvSpPr/>
            <p:nvPr/>
          </p:nvSpPr>
          <p:spPr>
            <a:xfrm>
              <a:off x="4308906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1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" name="原创设计师QQ69613753    _11"/>
            <p:cNvSpPr/>
            <p:nvPr/>
          </p:nvSpPr>
          <p:spPr>
            <a:xfrm>
              <a:off x="6530544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2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8" name="原创设计师QQ69613753    _12"/>
            <p:cNvSpPr/>
            <p:nvPr/>
          </p:nvSpPr>
          <p:spPr>
            <a:xfrm>
              <a:off x="4308906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3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9" name="原创设计师QQ69613753    _13"/>
            <p:cNvSpPr/>
            <p:nvPr/>
          </p:nvSpPr>
          <p:spPr>
            <a:xfrm>
              <a:off x="6530544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4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 rot="18900000">
            <a:off x="4597372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18900000">
            <a:off x="6817809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8900000">
            <a:off x="6815379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8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41" grpId="0" animBg="1"/>
      <p:bldP spid="42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1310" y="2076450"/>
            <a:ext cx="6804840" cy="2034595"/>
            <a:chOff x="738960" y="2514600"/>
            <a:chExt cx="6804840" cy="2034595"/>
          </a:xfrm>
        </p:grpSpPr>
        <p:sp>
          <p:nvSpPr>
            <p:cNvPr id="5" name="文本框 4"/>
            <p:cNvSpPr txBox="1"/>
            <p:nvPr/>
          </p:nvSpPr>
          <p:spPr>
            <a:xfrm>
              <a:off x="971550" y="2514600"/>
              <a:ext cx="6438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感谢观看</a:t>
              </a:r>
              <a:endParaRPr lang="zh-CN" altLang="en-US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718198"/>
              <a:ext cx="65004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Supporters say that the ease of use of presentation software can save A lot of time for people who otherwise would</a:t>
              </a: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6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3540" y="3483978"/>
            <a:ext cx="2956531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开发总览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01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14471" y="2906273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>
                <a:effectLst/>
                <a:latin typeface="Calibri" panose="020F0502020204030204" pitchFamily="34" charset="0"/>
              </a:rPr>
              <a:t>组内</a:t>
            </a:r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分工与开发环境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752595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模块设计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434544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01-2.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组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内分工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304772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01-3.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开发环境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Oval 9"/>
          <p:cNvSpPr/>
          <p:nvPr/>
        </p:nvSpPr>
        <p:spPr>
          <a:xfrm>
            <a:off x="4440657" y="2543348"/>
            <a:ext cx="3310686" cy="331068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141E40">
                  <a:alpha val="0"/>
                </a:srgbClr>
              </a:gs>
              <a:gs pos="53000">
                <a:srgbClr val="0B1123"/>
              </a:gs>
            </a:gsLst>
            <a:lin ang="16200000" scaled="1"/>
            <a:tileRect/>
          </a:gradFill>
          <a:ln>
            <a:solidFill>
              <a:srgbClr val="1B2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" name="Group 1"/>
          <p:cNvGrpSpPr/>
          <p:nvPr/>
        </p:nvGrpSpPr>
        <p:grpSpPr>
          <a:xfrm>
            <a:off x="4470796" y="2494533"/>
            <a:ext cx="3250408" cy="3099816"/>
            <a:chOff x="4470796" y="2494533"/>
            <a:chExt cx="3250408" cy="3099816"/>
          </a:xfrm>
        </p:grpSpPr>
        <p:sp>
          <p:nvSpPr>
            <p:cNvPr id="8" name="Oval 30"/>
            <p:cNvSpPr/>
            <p:nvPr/>
          </p:nvSpPr>
          <p:spPr>
            <a:xfrm>
              <a:off x="5074443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31"/>
            <p:cNvSpPr/>
            <p:nvPr/>
          </p:nvSpPr>
          <p:spPr>
            <a:xfrm>
              <a:off x="7041355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33"/>
            <p:cNvSpPr/>
            <p:nvPr/>
          </p:nvSpPr>
          <p:spPr>
            <a:xfrm>
              <a:off x="6057899" y="2494533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32"/>
            <p:cNvSpPr/>
            <p:nvPr/>
          </p:nvSpPr>
          <p:spPr>
            <a:xfrm>
              <a:off x="7645002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34"/>
            <p:cNvSpPr/>
            <p:nvPr/>
          </p:nvSpPr>
          <p:spPr>
            <a:xfrm>
              <a:off x="4470796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20"/>
          <p:cNvGrpSpPr/>
          <p:nvPr/>
        </p:nvGrpSpPr>
        <p:grpSpPr>
          <a:xfrm flipH="1">
            <a:off x="7815393" y="5262964"/>
            <a:ext cx="2484547" cy="850940"/>
            <a:chOff x="2354497" y="5314347"/>
            <a:chExt cx="2587634" cy="886247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2354497" y="5621338"/>
              <a:ext cx="2587634" cy="57925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重点功能，设计到校内最频繁使用且涉及基础利益的选课退课、查成绩功能，对于教室与教务管理员应有更多权限。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2511622" y="5314347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教务模块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16"/>
          <p:cNvGrpSpPr/>
          <p:nvPr/>
        </p:nvGrpSpPr>
        <p:grpSpPr>
          <a:xfrm>
            <a:off x="1879823" y="5262964"/>
            <a:ext cx="2572890" cy="1004828"/>
            <a:chOff x="2262490" y="5314347"/>
            <a:chExt cx="2679641" cy="1046520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2262490" y="5621338"/>
              <a:ext cx="2679641" cy="73952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与学生、教师日常息息相关的重要模块，可以展示商店的商品、可以线上购买商品，且直接与学生的账户余额相关联。商店管理员应有更多权限。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2368126" y="5314347"/>
              <a:ext cx="2574004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商店模块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Group 10"/>
          <p:cNvGrpSpPr/>
          <p:nvPr/>
        </p:nvGrpSpPr>
        <p:grpSpPr>
          <a:xfrm>
            <a:off x="1369349" y="3339820"/>
            <a:ext cx="2471461" cy="850940"/>
            <a:chOff x="1653751" y="3209984"/>
            <a:chExt cx="2574004" cy="886247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1990725" y="3516975"/>
              <a:ext cx="2237030" cy="57925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zh-CN" altLang="en-US" sz="1000" b="0" dirty="0">
                  <a:effectLst/>
                  <a:latin typeface="Calibri" panose="020F0502020204030204" pitchFamily="34" charset="0"/>
                </a:rPr>
                <a:t>选</a:t>
              </a:r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做模块，也同时是影响用户核心利益的模块，设计余额查询与充值一卡通以及流水显示。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653751" y="3209984"/>
              <a:ext cx="2574004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银行模块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1" name="Group 17"/>
          <p:cNvGrpSpPr/>
          <p:nvPr/>
        </p:nvGrpSpPr>
        <p:grpSpPr>
          <a:xfrm flipH="1">
            <a:off x="8488969" y="3358870"/>
            <a:ext cx="2333682" cy="697052"/>
            <a:chOff x="1797247" y="3209984"/>
            <a:chExt cx="2430509" cy="725974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1865477" y="3516975"/>
              <a:ext cx="2362279" cy="41898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可以实现借书、还书、馆藏查询的功能，对于图书馆管理员应有更多权限。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44" name="TextBox 19"/>
            <p:cNvSpPr txBox="1"/>
            <p:nvPr/>
          </p:nvSpPr>
          <p:spPr>
            <a:xfrm>
              <a:off x="1797247" y="3209984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图书馆模块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7" name="Group 64"/>
          <p:cNvGrpSpPr/>
          <p:nvPr/>
        </p:nvGrpSpPr>
        <p:grpSpPr>
          <a:xfrm flipH="1">
            <a:off x="6329541" y="1776265"/>
            <a:ext cx="3345122" cy="697052"/>
            <a:chOff x="743841" y="3209984"/>
            <a:chExt cx="3483915" cy="725974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743841" y="3516975"/>
              <a:ext cx="3483915" cy="41898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展示与编辑用户的基本信息，对应不同的用户组设置不同的用户权限。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49" name="TextBox 66"/>
            <p:cNvSpPr txBox="1"/>
            <p:nvPr/>
          </p:nvSpPr>
          <p:spPr>
            <a:xfrm>
              <a:off x="1797247" y="3209984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基本功能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Module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06" y="1761951"/>
            <a:ext cx="685386" cy="68538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52" y="3353648"/>
            <a:ext cx="711007" cy="7110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56" y="5248242"/>
            <a:ext cx="802610" cy="80261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95" y="5248242"/>
            <a:ext cx="776747" cy="77674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60" y="3287612"/>
            <a:ext cx="749435" cy="7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Module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68" y="1471137"/>
            <a:ext cx="522185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483" y="2056120"/>
            <a:ext cx="3921600" cy="36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组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内分工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23888" y="948437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sz="2000" b="0" dirty="0">
                <a:effectLst/>
              </a:rPr>
              <a:t>D</a:t>
            </a:r>
            <a:r>
              <a:rPr lang="en-US" altLang="zh-CN" sz="2000" b="0" dirty="0" smtClean="0">
                <a:effectLst/>
              </a:rPr>
              <a:t>ivision </a:t>
            </a:r>
            <a:r>
              <a:rPr lang="en-US" altLang="zh-CN" sz="2000" b="0" dirty="0">
                <a:effectLst/>
              </a:rPr>
              <a:t>of </a:t>
            </a:r>
            <a:r>
              <a:rPr lang="en-US" altLang="zh-CN" sz="2000" b="0" dirty="0" smtClean="0">
                <a:effectLst/>
              </a:rPr>
              <a:t>Works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13238"/>
              </p:ext>
            </p:extLst>
          </p:nvPr>
        </p:nvGraphicFramePr>
        <p:xfrm>
          <a:off x="1595887" y="1737953"/>
          <a:ext cx="9066363" cy="442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788"/>
                <a:gridCol w="1241788"/>
                <a:gridCol w="1241788"/>
                <a:gridCol w="2658475"/>
                <a:gridCol w="2682524"/>
              </a:tblGrid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组号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zh-CN" sz="1400" kern="100">
                          <a:effectLst/>
                        </a:rPr>
                        <a:t>学号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姓名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职务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具体工作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09017229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王新宇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组长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主界面UI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09017231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毛泊涵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数据库连接部分</a:t>
                      </a:r>
                      <a:r>
                        <a:rPr lang="zh-CN" sz="1400" kern="100">
                          <a:effectLst/>
                        </a:rPr>
                        <a:t>、软件框架设计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刘晓臻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服务端部分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银雪岑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商店与银行模块设计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09017223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张浩飞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选课教务模块设计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胡嘉铭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图书馆模块设计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万家铖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主界面设计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5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69613753    _1"/>
          <p:cNvSpPr>
            <a:spLocks/>
          </p:cNvSpPr>
          <p:nvPr/>
        </p:nvSpPr>
        <p:spPr bwMode="auto">
          <a:xfrm>
            <a:off x="4476963" y="2341719"/>
            <a:ext cx="1588042" cy="1585945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7" name="原创设计师QQ69613753    _2"/>
          <p:cNvSpPr>
            <a:spLocks/>
          </p:cNvSpPr>
          <p:nvPr/>
        </p:nvSpPr>
        <p:spPr bwMode="auto">
          <a:xfrm>
            <a:off x="6127078" y="2341719"/>
            <a:ext cx="1585455" cy="1585945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8" name="原创设计师QQ69613753    _3"/>
          <p:cNvSpPr>
            <a:spLocks/>
          </p:cNvSpPr>
          <p:nvPr/>
        </p:nvSpPr>
        <p:spPr bwMode="auto">
          <a:xfrm>
            <a:off x="4476963" y="3992345"/>
            <a:ext cx="1588042" cy="1585945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原创设计师QQ69613753    _4"/>
          <p:cNvSpPr>
            <a:spLocks/>
          </p:cNvSpPr>
          <p:nvPr/>
        </p:nvSpPr>
        <p:spPr bwMode="auto">
          <a:xfrm>
            <a:off x="6127078" y="3992345"/>
            <a:ext cx="1585455" cy="1585945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原创设计师QQ69613753    _5"/>
          <p:cNvSpPr>
            <a:spLocks noChangeArrowheads="1"/>
          </p:cNvSpPr>
          <p:nvPr/>
        </p:nvSpPr>
        <p:spPr bwMode="auto">
          <a:xfrm>
            <a:off x="5172998" y="2615962"/>
            <a:ext cx="2244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J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1" name="原创设计师QQ69613753    _6"/>
          <p:cNvSpPr>
            <a:spLocks noChangeArrowheads="1"/>
          </p:cNvSpPr>
          <p:nvPr/>
        </p:nvSpPr>
        <p:spPr bwMode="auto">
          <a:xfrm>
            <a:off x="6681528" y="2615962"/>
            <a:ext cx="3446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2" name="原创设计师QQ69613753    _7"/>
          <p:cNvSpPr>
            <a:spLocks noChangeArrowheads="1"/>
          </p:cNvSpPr>
          <p:nvPr/>
        </p:nvSpPr>
        <p:spPr bwMode="auto">
          <a:xfrm>
            <a:off x="5094957" y="4168273"/>
            <a:ext cx="4632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G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3" name="原创设计师QQ69613753    _8"/>
          <p:cNvSpPr>
            <a:spLocks noChangeArrowheads="1"/>
          </p:cNvSpPr>
          <p:nvPr/>
        </p:nvSpPr>
        <p:spPr bwMode="auto">
          <a:xfrm>
            <a:off x="6668176" y="4168273"/>
            <a:ext cx="4360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A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6" name="原创设计师QQ69613753    _11"/>
          <p:cNvSpPr>
            <a:spLocks noChangeArrowheads="1"/>
          </p:cNvSpPr>
          <p:nvPr/>
        </p:nvSpPr>
        <p:spPr bwMode="auto">
          <a:xfrm>
            <a:off x="1259270" y="2529706"/>
            <a:ext cx="3046765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 JDK 1.8.0_211</a:t>
            </a:r>
          </a:p>
          <a:p>
            <a:pPr algn="r"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Swing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集成开发环境 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IntelliJ IDEA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原创设计师QQ69613753    _12"/>
          <p:cNvSpPr>
            <a:spLocks noChangeArrowheads="1"/>
          </p:cNvSpPr>
          <p:nvPr/>
        </p:nvSpPr>
        <p:spPr bwMode="auto">
          <a:xfrm>
            <a:off x="1185630" y="4888100"/>
            <a:ext cx="3046765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基于本地</a:t>
            </a:r>
            <a:r>
              <a:rPr lang="en-US" altLang="zh-CN" sz="1400" dirty="0" err="1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400" dirty="0" err="1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项目版本管理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原创设计师QQ69613753    _13"/>
          <p:cNvSpPr>
            <a:spLocks noChangeArrowheads="1"/>
          </p:cNvSpPr>
          <p:nvPr/>
        </p:nvSpPr>
        <p:spPr bwMode="auto">
          <a:xfrm>
            <a:off x="7889803" y="2475923"/>
            <a:ext cx="3046765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Socket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网络编程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TCP/IP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原创设计师QQ69613753    _14"/>
          <p:cNvSpPr>
            <a:spLocks noChangeArrowheads="1"/>
          </p:cNvSpPr>
          <p:nvPr/>
        </p:nvSpPr>
        <p:spPr bwMode="auto">
          <a:xfrm>
            <a:off x="7889803" y="4739599"/>
            <a:ext cx="3046765" cy="85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Access2013/2016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 Access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的数据库与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JDBC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开发环境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Programming Environment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95404" y="3506422"/>
            <a:ext cx="461280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系统简介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02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后端框架代码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02-1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公共模块简介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数据库模块简介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服务端线程简介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公共模块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UTIL Module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" y="2669139"/>
            <a:ext cx="1981372" cy="27815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02080" y="1301732"/>
            <a:ext cx="588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类实现序列化接口并提供消息类型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所有具体对象均继承</a:t>
            </a: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类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一次性获得多个对象的信息时建立</a:t>
            </a:r>
            <a:r>
              <a:rPr lang="en-US" altLang="zh-CN" dirty="0" smtClean="0">
                <a:solidFill>
                  <a:schemeClr val="bg1"/>
                </a:solidFill>
              </a:rPr>
              <a:t>Manage</a:t>
            </a:r>
            <a:r>
              <a:rPr lang="zh-CN" altLang="en-US" dirty="0" smtClean="0">
                <a:solidFill>
                  <a:schemeClr val="bg1"/>
                </a:solidFill>
              </a:rPr>
              <a:t>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6" y="1624590"/>
            <a:ext cx="2890491" cy="474170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53" y="1652279"/>
            <a:ext cx="3978103" cy="48152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702080" y="4059909"/>
            <a:ext cx="55633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定义自己的消息类型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建立自己的实体对象类，添加</a:t>
            </a:r>
            <a:r>
              <a:rPr lang="en-US" altLang="zh-CN" dirty="0" smtClean="0">
                <a:solidFill>
                  <a:schemeClr val="bg1"/>
                </a:solidFill>
              </a:rPr>
              <a:t>get</a:t>
            </a: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set</a:t>
            </a:r>
            <a:r>
              <a:rPr lang="zh-CN" altLang="en-US" dirty="0" smtClean="0">
                <a:solidFill>
                  <a:schemeClr val="bg1"/>
                </a:solidFill>
              </a:rPr>
              <a:t>方法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直接使用</a:t>
            </a:r>
            <a:r>
              <a:rPr lang="en-US" altLang="zh-CN" dirty="0" smtClean="0">
                <a:solidFill>
                  <a:schemeClr val="bg1"/>
                </a:solidFill>
              </a:rPr>
              <a:t>Java</a:t>
            </a:r>
            <a:r>
              <a:rPr lang="zh-CN" altLang="en-US" dirty="0" smtClean="0">
                <a:solidFill>
                  <a:schemeClr val="bg1"/>
                </a:solidFill>
              </a:rPr>
              <a:t>自带强制类型转换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渐变星空互联网科技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789</Words>
  <Application>Microsoft Office PowerPoint</Application>
  <PresentationFormat>宽屏</PresentationFormat>
  <Paragraphs>180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맑은 고딕</vt:lpstr>
      <vt:lpstr>等线</vt:lpstr>
      <vt:lpstr>等线 Light</vt:lpstr>
      <vt:lpstr>方正兰亭细黑_GBK_M</vt:lpstr>
      <vt:lpstr>思源黑体 CN Heavy</vt:lpstr>
      <vt:lpstr>宋体</vt:lpstr>
      <vt:lpstr>微软雅黑</vt:lpstr>
      <vt:lpstr>微软雅黑 Light</vt:lpstr>
      <vt:lpstr>Arial</vt:lpstr>
      <vt:lpstr>Calibri</vt:lpstr>
      <vt:lpstr>Tahoma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科技，点线，星空</dc:title>
  <dc:creator>第一PPT</dc:creator>
  <cp:keywords>www.1ppt.com</cp:keywords>
  <dc:description>第一PPT，www.1ppt.com</dc:description>
  <cp:lastModifiedBy>Chen LostBlackCat</cp:lastModifiedBy>
  <cp:revision>33</cp:revision>
  <dcterms:created xsi:type="dcterms:W3CDTF">2017-07-13T05:14:06Z</dcterms:created>
  <dcterms:modified xsi:type="dcterms:W3CDTF">2019-09-11T01:08:27Z</dcterms:modified>
</cp:coreProperties>
</file>